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772400" cy="10058400"/>
  <p:notesSz cx="6858000" cy="92964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7" autoAdjust="0"/>
    <p:restoredTop sz="94660"/>
  </p:normalViewPr>
  <p:slideViewPr>
    <p:cSldViewPr snapToGrid="0" snapToObjects="1">
      <p:cViewPr>
        <p:scale>
          <a:sx n="100" d="100"/>
          <a:sy n="100" d="100"/>
        </p:scale>
        <p:origin x="852" y="-3336"/>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158E9011-1B9B-4234-A68E-9874FB78F18C}" type="datetimeFigureOut">
              <a:rPr lang="en-US" smtClean="0"/>
              <a:t>9/9/2019</a:t>
            </a:fld>
            <a:endParaRPr lang="en-US"/>
          </a:p>
        </p:txBody>
      </p:sp>
      <p:sp>
        <p:nvSpPr>
          <p:cNvPr id="4" name="Slide Image Placeholder 3"/>
          <p:cNvSpPr>
            <a:spLocks noGrp="1" noRot="1" noChangeAspect="1"/>
          </p:cNvSpPr>
          <p:nvPr>
            <p:ph type="sldImg" idx="2"/>
          </p:nvPr>
        </p:nvSpPr>
        <p:spPr>
          <a:xfrm>
            <a:off x="22177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3567B7E9-469E-456B-9649-D577DD9FAF86}" type="slidenum">
              <a:rPr lang="en-US" smtClean="0"/>
              <a:t>‹#›</a:t>
            </a:fld>
            <a:endParaRPr lang="en-US"/>
          </a:p>
        </p:txBody>
      </p:sp>
    </p:spTree>
    <p:extLst>
      <p:ext uri="{BB962C8B-B14F-4D97-AF65-F5344CB8AC3E}">
        <p14:creationId xmlns:p14="http://schemas.microsoft.com/office/powerpoint/2010/main" val="4194356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67B7E9-469E-456B-9649-D577DD9FAF86}" type="slidenum">
              <a:rPr lang="en-US" smtClean="0"/>
              <a:t>1</a:t>
            </a:fld>
            <a:endParaRPr lang="en-US"/>
          </a:p>
        </p:txBody>
      </p:sp>
    </p:spTree>
    <p:extLst>
      <p:ext uri="{BB962C8B-B14F-4D97-AF65-F5344CB8AC3E}">
        <p14:creationId xmlns:p14="http://schemas.microsoft.com/office/powerpoint/2010/main" val="1588680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FD9B46-8D6E-4D44-9D67-42DFB37E5CD7}" type="datetimeFigureOut">
              <a:rPr lang="en-US" smtClean="0"/>
              <a:pPr/>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9029" y="456354"/>
            <a:ext cx="1922860" cy="97277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7753" y="456354"/>
            <a:ext cx="5641737" cy="97277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D9B46-8D6E-4D44-9D67-42DFB37E5CD7}" type="datetimeFigureOut">
              <a:rPr lang="en-US" smtClean="0"/>
              <a:pPr/>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7752" y="2658957"/>
            <a:ext cx="3782298" cy="752517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39591" y="2658957"/>
            <a:ext cx="3782298" cy="752517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FD9B46-8D6E-4D44-9D67-42DFB37E5CD7}" type="datetimeFigureOut">
              <a:rPr lang="en-US" smtClean="0"/>
              <a:pPr/>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FD9B46-8D6E-4D44-9D67-42DFB37E5CD7}" type="datetimeFigureOut">
              <a:rPr lang="en-US" smtClean="0"/>
              <a:pPr/>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FD9B46-8D6E-4D44-9D67-42DFB37E5CD7}" type="datetimeFigureOut">
              <a:rPr lang="en-US" smtClean="0"/>
              <a:pPr/>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D9B46-8D6E-4D44-9D67-42DFB37E5CD7}" type="datetimeFigureOut">
              <a:rPr lang="en-US" smtClean="0"/>
              <a:pPr/>
              <a:t>9/9/2019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D9B46-8D6E-4D44-9D67-42DFB37E5CD7}" type="datetimeFigureOut">
              <a:rPr lang="en-US" smtClean="0"/>
              <a:pPr/>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D9B46-8D6E-4D44-9D67-42DFB37E5CD7}" type="datetimeFigureOut">
              <a:rPr lang="en-US" smtClean="0"/>
              <a:pPr/>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6EFD9B46-8D6E-4D44-9D67-42DFB37E5CD7}" type="datetimeFigureOut">
              <a:rPr lang="en-US" smtClean="0"/>
              <a:pPr/>
              <a:t>9/9/2019</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40DFC2A7-2EFF-5341-AB74-670F391F0C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01.jpg"/>
          <p:cNvPicPr>
            <a:picLocks noChangeAspect="1"/>
          </p:cNvPicPr>
          <p:nvPr/>
        </p:nvPicPr>
        <p:blipFill>
          <a:blip r:embed="rId3"/>
          <a:stretch>
            <a:fillRect/>
          </a:stretch>
        </p:blipFill>
        <p:spPr>
          <a:xfrm>
            <a:off x="0" y="0"/>
            <a:ext cx="7771707" cy="10058400"/>
          </a:xfrm>
          <a:prstGeom prst="rect">
            <a:avLst/>
          </a:prstGeom>
        </p:spPr>
      </p:pic>
      <p:pic>
        <p:nvPicPr>
          <p:cNvPr id="5" name="Picture 4" descr="0310w.png"/>
          <p:cNvPicPr>
            <a:picLocks noChangeAspect="1"/>
          </p:cNvPicPr>
          <p:nvPr/>
        </p:nvPicPr>
        <p:blipFill>
          <a:blip r:embed="rId4"/>
          <a:stretch>
            <a:fillRect/>
          </a:stretch>
        </p:blipFill>
        <p:spPr>
          <a:xfrm>
            <a:off x="1700581" y="0"/>
            <a:ext cx="6071819" cy="1785955"/>
          </a:xfrm>
          <a:prstGeom prst="rect">
            <a:avLst/>
          </a:prstGeom>
        </p:spPr>
      </p:pic>
      <p:sp>
        <p:nvSpPr>
          <p:cNvPr id="6" name="TextBox 5"/>
          <p:cNvSpPr txBox="1"/>
          <p:nvPr/>
        </p:nvSpPr>
        <p:spPr>
          <a:xfrm>
            <a:off x="1700581" y="0"/>
            <a:ext cx="6071819" cy="677108"/>
          </a:xfrm>
          <a:prstGeom prst="rect">
            <a:avLst/>
          </a:prstGeom>
          <a:noFill/>
        </p:spPr>
        <p:txBody>
          <a:bodyPr wrap="square" rtlCol="0">
            <a:spAutoFit/>
          </a:bodyPr>
          <a:lstStyle/>
          <a:p>
            <a:pPr algn="ctr"/>
            <a:r>
              <a:rPr lang="en-US" sz="3800" b="1" dirty="0">
                <a:ln>
                  <a:solidFill>
                    <a:schemeClr val="tx1"/>
                  </a:solidFill>
                </a:ln>
                <a:effectLst>
                  <a:outerShdw blurRad="50800" dist="38100" dir="2700000" algn="tl" rotWithShape="0">
                    <a:srgbClr val="000000">
                      <a:alpha val="43000"/>
                    </a:srgbClr>
                  </a:outerShdw>
                </a:effectLst>
                <a:latin typeface="Janda Curlygirl Pop"/>
                <a:cs typeface="Homegrown Doodle Font"/>
              </a:rPr>
              <a:t>First Grade News</a:t>
            </a:r>
          </a:p>
        </p:txBody>
      </p:sp>
      <p:sp>
        <p:nvSpPr>
          <p:cNvPr id="7" name="TextBox 6"/>
          <p:cNvSpPr txBox="1"/>
          <p:nvPr/>
        </p:nvSpPr>
        <p:spPr>
          <a:xfrm>
            <a:off x="2018126" y="677108"/>
            <a:ext cx="5497490" cy="892552"/>
          </a:xfrm>
          <a:prstGeom prst="rect">
            <a:avLst/>
          </a:prstGeom>
          <a:noFill/>
        </p:spPr>
        <p:txBody>
          <a:bodyPr wrap="square" rtlCol="0">
            <a:spAutoFit/>
          </a:bodyPr>
          <a:lstStyle/>
          <a:p>
            <a:pPr algn="ctr"/>
            <a:r>
              <a:rPr lang="en-US" sz="2800" dirty="0">
                <a:latin typeface="KG Seven Sixteen"/>
                <a:cs typeface="KG Seven Sixteen"/>
              </a:rPr>
              <a:t>Mrs. </a:t>
            </a:r>
            <a:r>
              <a:rPr lang="en-US" sz="2800" dirty="0" err="1">
                <a:latin typeface="KG Seven Sixteen"/>
                <a:cs typeface="KG Seven Sixteen"/>
              </a:rPr>
              <a:t>Neilander</a:t>
            </a:r>
            <a:endParaRPr lang="en-US" sz="2800" dirty="0">
              <a:latin typeface="KG Seven Sixteen"/>
              <a:cs typeface="KG Seven Sixteen"/>
            </a:endParaRPr>
          </a:p>
          <a:p>
            <a:pPr algn="ctr"/>
            <a:r>
              <a:rPr lang="en-US" sz="2400" dirty="0">
                <a:latin typeface="KG Seven Sixteen"/>
                <a:cs typeface="KG Seven Sixteen"/>
              </a:rPr>
              <a:t>September 13, 2019</a:t>
            </a:r>
          </a:p>
        </p:txBody>
      </p:sp>
      <p:sp>
        <p:nvSpPr>
          <p:cNvPr id="8" name="TextBox 7"/>
          <p:cNvSpPr txBox="1"/>
          <p:nvPr/>
        </p:nvSpPr>
        <p:spPr>
          <a:xfrm>
            <a:off x="2018126" y="1765180"/>
            <a:ext cx="5497490" cy="276999"/>
          </a:xfrm>
          <a:prstGeom prst="rect">
            <a:avLst/>
          </a:prstGeom>
          <a:noFill/>
        </p:spPr>
        <p:txBody>
          <a:bodyPr wrap="square" rtlCol="0">
            <a:spAutoFit/>
          </a:bodyPr>
          <a:lstStyle/>
          <a:p>
            <a:pPr algn="ctr"/>
            <a:endParaRPr lang="en-US" sz="1200" dirty="0">
              <a:latin typeface="Doodle Basic"/>
              <a:cs typeface="Doodle Basic"/>
            </a:endParaRPr>
          </a:p>
        </p:txBody>
      </p:sp>
      <p:sp>
        <p:nvSpPr>
          <p:cNvPr id="12" name="Rounded Rectangle 11"/>
          <p:cNvSpPr/>
          <p:nvPr/>
        </p:nvSpPr>
        <p:spPr>
          <a:xfrm>
            <a:off x="252781" y="3499975"/>
            <a:ext cx="3132666" cy="855866"/>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252780" y="3499975"/>
            <a:ext cx="2998419" cy="400110"/>
          </a:xfrm>
          <a:prstGeom prst="rect">
            <a:avLst/>
          </a:prstGeom>
          <a:noFill/>
        </p:spPr>
        <p:txBody>
          <a:bodyPr wrap="square" rtlCol="0">
            <a:spAutoFit/>
          </a:bodyPr>
          <a:lstStyle/>
          <a:p>
            <a:pPr algn="ctr"/>
            <a:r>
              <a:rPr lang="en-US" dirty="0">
                <a:ln>
                  <a:solidFill>
                    <a:schemeClr val="tx1"/>
                  </a:solidFill>
                </a:ln>
                <a:effectLst>
                  <a:glow rad="101600">
                    <a:schemeClr val="bg1">
                      <a:lumMod val="75000"/>
                      <a:alpha val="75000"/>
                    </a:schemeClr>
                  </a:glow>
                  <a:outerShdw blurRad="50800" dist="38100" dir="2700000" algn="tl" rotWithShape="0">
                    <a:srgbClr val="000000">
                      <a:alpha val="43000"/>
                    </a:srgbClr>
                  </a:outerShdw>
                </a:effectLst>
                <a:latin typeface="KG Sweet N Sassy"/>
                <a:cs typeface="KG Sweet N Sassy"/>
              </a:rPr>
              <a:t>Author of the Week</a:t>
            </a:r>
          </a:p>
        </p:txBody>
      </p:sp>
      <p:sp>
        <p:nvSpPr>
          <p:cNvPr id="14" name="Rounded Rectangle 13"/>
          <p:cNvSpPr/>
          <p:nvPr/>
        </p:nvSpPr>
        <p:spPr>
          <a:xfrm>
            <a:off x="221353" y="4469862"/>
            <a:ext cx="3132666" cy="1549938"/>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118534" y="6193506"/>
            <a:ext cx="3251199" cy="1731294"/>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21" name="TextBox 20"/>
          <p:cNvSpPr txBox="1"/>
          <p:nvPr/>
        </p:nvSpPr>
        <p:spPr>
          <a:xfrm>
            <a:off x="205639" y="6193506"/>
            <a:ext cx="3132666" cy="369332"/>
          </a:xfrm>
          <a:prstGeom prst="rect">
            <a:avLst/>
          </a:prstGeom>
          <a:noFill/>
        </p:spPr>
        <p:txBody>
          <a:bodyPr wrap="square" rtlCol="0">
            <a:spAutoFit/>
          </a:bodyPr>
          <a:lstStyle/>
          <a:p>
            <a:pPr algn="ctr"/>
            <a:r>
              <a:rPr lang="en-US" sz="1800" dirty="0">
                <a:ln w="15875">
                  <a:solidFill>
                    <a:schemeClr val="tx1"/>
                  </a:solidFill>
                </a:ln>
                <a:effectLst>
                  <a:glow rad="101600">
                    <a:schemeClr val="bg1">
                      <a:lumMod val="75000"/>
                      <a:alpha val="75000"/>
                    </a:schemeClr>
                  </a:glow>
                </a:effectLst>
                <a:latin typeface="KG Sweet N Sassy"/>
                <a:cs typeface="KG Sweet N Sassy"/>
              </a:rPr>
              <a:t>Homework:</a:t>
            </a:r>
          </a:p>
        </p:txBody>
      </p:sp>
      <p:sp>
        <p:nvSpPr>
          <p:cNvPr id="16" name="TextBox 15"/>
          <p:cNvSpPr txBox="1"/>
          <p:nvPr/>
        </p:nvSpPr>
        <p:spPr>
          <a:xfrm>
            <a:off x="221353" y="8450335"/>
            <a:ext cx="3132666" cy="1384995"/>
          </a:xfrm>
          <a:prstGeom prst="rect">
            <a:avLst/>
          </a:prstGeom>
          <a:noFill/>
        </p:spPr>
        <p:txBody>
          <a:bodyPr wrap="square" rtlCol="0">
            <a:spAutoFit/>
          </a:bodyPr>
          <a:lstStyle/>
          <a:p>
            <a:pPr algn="ctr"/>
            <a:r>
              <a:rPr lang="en-US" sz="1200" dirty="0">
                <a:ln w="15875">
                  <a:noFill/>
                </a:ln>
                <a:effectLst/>
                <a:latin typeface="Doodle Basic"/>
                <a:cs typeface="Doodle Basic"/>
              </a:rPr>
              <a:t>Next week we will study the </a:t>
            </a:r>
            <a:r>
              <a:rPr lang="en-US" sz="1200" b="1" dirty="0">
                <a:ln w="15875">
                  <a:noFill/>
                </a:ln>
                <a:effectLst/>
                <a:latin typeface="Doodle Basic"/>
                <a:cs typeface="Doodle Basic"/>
              </a:rPr>
              <a:t>Fall Equinox</a:t>
            </a:r>
            <a:r>
              <a:rPr lang="en-US" sz="1200" dirty="0">
                <a:ln w="15875">
                  <a:noFill/>
                </a:ln>
                <a:effectLst/>
                <a:latin typeface="Doodle Basic"/>
                <a:cs typeface="Doodle Basic"/>
              </a:rPr>
              <a:t>, which falls on </a:t>
            </a:r>
            <a:r>
              <a:rPr lang="en-US" sz="1200" b="1" dirty="0">
                <a:ln w="15875">
                  <a:noFill/>
                </a:ln>
                <a:effectLst/>
                <a:latin typeface="Doodle Basic"/>
                <a:cs typeface="Doodle Basic"/>
              </a:rPr>
              <a:t>Mon</a:t>
            </a:r>
            <a:r>
              <a:rPr lang="en-US" sz="1200" b="1" dirty="0">
                <a:ln w="15875">
                  <a:noFill/>
                </a:ln>
                <a:latin typeface="Doodle Basic"/>
                <a:cs typeface="Doodle Basic"/>
              </a:rPr>
              <a:t>day, September 23</a:t>
            </a:r>
            <a:r>
              <a:rPr lang="en-US" sz="1200" b="1" baseline="30000" dirty="0">
                <a:ln w="15875">
                  <a:noFill/>
                </a:ln>
                <a:latin typeface="Doodle Basic"/>
                <a:cs typeface="Doodle Basic"/>
              </a:rPr>
              <a:t>rd</a:t>
            </a:r>
            <a:r>
              <a:rPr lang="en-US" sz="1200" dirty="0">
                <a:ln w="15875">
                  <a:noFill/>
                </a:ln>
                <a:effectLst/>
                <a:latin typeface="Doodle Basic"/>
                <a:cs typeface="Doodle Basic"/>
              </a:rPr>
              <a:t>.  </a:t>
            </a:r>
            <a:r>
              <a:rPr lang="en-US" sz="1200" dirty="0">
                <a:ln w="15875">
                  <a:noFill/>
                </a:ln>
                <a:latin typeface="Doodle Basic"/>
                <a:cs typeface="Doodle Basic"/>
              </a:rPr>
              <a:t>We will be doing several activities to teach the concept of the Equinox being equal hours of day and night.  It would be fun if everyone would </a:t>
            </a:r>
            <a:r>
              <a:rPr lang="en-US" sz="1200" b="1" dirty="0">
                <a:ln w="15875">
                  <a:noFill/>
                </a:ln>
                <a:latin typeface="Doodle Basic"/>
                <a:cs typeface="Doodle Basic"/>
              </a:rPr>
              <a:t>wear black </a:t>
            </a:r>
            <a:r>
              <a:rPr lang="en-US" sz="1200" dirty="0">
                <a:ln w="15875">
                  <a:noFill/>
                </a:ln>
                <a:latin typeface="Doodle Basic"/>
                <a:cs typeface="Doodle Basic"/>
              </a:rPr>
              <a:t>(nighttime), </a:t>
            </a:r>
          </a:p>
          <a:p>
            <a:pPr algn="ctr"/>
            <a:r>
              <a:rPr lang="en-US" sz="1200" b="1" dirty="0">
                <a:ln w="15875">
                  <a:noFill/>
                </a:ln>
                <a:latin typeface="Doodle Basic"/>
                <a:cs typeface="Doodle Basic"/>
              </a:rPr>
              <a:t>and white </a:t>
            </a:r>
            <a:r>
              <a:rPr lang="en-US" sz="1200" dirty="0">
                <a:ln w="15875">
                  <a:noFill/>
                </a:ln>
                <a:latin typeface="Doodle Basic"/>
                <a:cs typeface="Doodle Basic"/>
              </a:rPr>
              <a:t>(daytime) on </a:t>
            </a:r>
            <a:r>
              <a:rPr lang="en-US" sz="1200" b="1" dirty="0">
                <a:ln w="15875">
                  <a:noFill/>
                </a:ln>
                <a:latin typeface="Doodle Basic"/>
                <a:cs typeface="Doodle Basic"/>
              </a:rPr>
              <a:t>Monday</a:t>
            </a:r>
            <a:r>
              <a:rPr lang="en-US" sz="1200" dirty="0">
                <a:ln w="15875">
                  <a:noFill/>
                </a:ln>
                <a:latin typeface="Doodle Basic"/>
                <a:cs typeface="Doodle Basic"/>
              </a:rPr>
              <a:t>.  </a:t>
            </a:r>
            <a:endParaRPr lang="en-US" sz="1200" dirty="0">
              <a:ln w="15875">
                <a:noFill/>
              </a:ln>
              <a:effectLst/>
              <a:latin typeface="Doodle Basic"/>
              <a:cs typeface="Doodle Basic"/>
            </a:endParaRPr>
          </a:p>
        </p:txBody>
      </p:sp>
      <p:sp>
        <p:nvSpPr>
          <p:cNvPr id="17" name="TextBox 16"/>
          <p:cNvSpPr txBox="1"/>
          <p:nvPr/>
        </p:nvSpPr>
        <p:spPr>
          <a:xfrm>
            <a:off x="3632026" y="4346752"/>
            <a:ext cx="3893102" cy="261610"/>
          </a:xfrm>
          <a:prstGeom prst="rect">
            <a:avLst/>
          </a:prstGeom>
          <a:noFill/>
        </p:spPr>
        <p:txBody>
          <a:bodyPr wrap="square" rtlCol="0">
            <a:spAutoFit/>
          </a:bodyPr>
          <a:lstStyle/>
          <a:p>
            <a:pPr algn="ctr"/>
            <a:r>
              <a:rPr lang="en-US" sz="1100" dirty="0">
                <a:ln w="15875">
                  <a:noFill/>
                </a:ln>
                <a:latin typeface="Doodle Basic"/>
                <a:cs typeface="Doodle Basic"/>
              </a:rPr>
              <a:t>  </a:t>
            </a:r>
            <a:endParaRPr lang="en-US" sz="1100" dirty="0">
              <a:ln w="15875">
                <a:noFill/>
              </a:ln>
              <a:effectLst/>
              <a:latin typeface="Doodle Basic"/>
              <a:cs typeface="Doodle Basic"/>
            </a:endParaRPr>
          </a:p>
        </p:txBody>
      </p:sp>
      <p:sp>
        <p:nvSpPr>
          <p:cNvPr id="18" name="TextBox 17"/>
          <p:cNvSpPr txBox="1"/>
          <p:nvPr/>
        </p:nvSpPr>
        <p:spPr>
          <a:xfrm>
            <a:off x="3711726" y="5740595"/>
            <a:ext cx="3899354" cy="1200329"/>
          </a:xfrm>
          <a:prstGeom prst="rect">
            <a:avLst/>
          </a:prstGeom>
          <a:noFill/>
        </p:spPr>
        <p:txBody>
          <a:bodyPr wrap="square" rtlCol="0">
            <a:spAutoFit/>
          </a:bodyPr>
          <a:lstStyle/>
          <a:p>
            <a:pPr algn="ctr"/>
            <a:r>
              <a:rPr lang="en-US" sz="1200" dirty="0">
                <a:ln w="15875">
                  <a:noFill/>
                </a:ln>
                <a:effectLst/>
                <a:latin typeface="Doodle Basic"/>
                <a:cs typeface="Doodle Basic"/>
              </a:rPr>
              <a:t>This week we discussed, brainstormed, and wrote all about avid readers and their habits.  Most kids are getting fairly independent about making a circle map, then a tree map, then at least 3 complete sentences about the topic.  We are editing for capitals at the beginning of sentences, finger spacing, periods at the end of sentences, and spelling.  </a:t>
            </a:r>
          </a:p>
        </p:txBody>
      </p:sp>
      <p:sp>
        <p:nvSpPr>
          <p:cNvPr id="20" name="TextBox 19"/>
          <p:cNvSpPr txBox="1"/>
          <p:nvPr/>
        </p:nvSpPr>
        <p:spPr>
          <a:xfrm>
            <a:off x="3886200" y="6908800"/>
            <a:ext cx="3629416" cy="1384995"/>
          </a:xfrm>
          <a:prstGeom prst="rect">
            <a:avLst/>
          </a:prstGeom>
          <a:noFill/>
        </p:spPr>
        <p:txBody>
          <a:bodyPr wrap="square" rtlCol="0">
            <a:spAutoFit/>
          </a:bodyPr>
          <a:lstStyle/>
          <a:p>
            <a:pPr algn="ctr"/>
            <a:r>
              <a:rPr lang="en-US" sz="1200" dirty="0">
                <a:ln w="15875">
                  <a:noFill/>
                </a:ln>
                <a:effectLst/>
                <a:latin typeface="Doodle Basic"/>
                <a:cs typeface="Doodle Basic"/>
              </a:rPr>
              <a:t>                          We will continue working on solving        </a:t>
            </a:r>
          </a:p>
          <a:p>
            <a:pPr algn="ctr"/>
            <a:r>
              <a:rPr lang="en-US" sz="1200" dirty="0">
                <a:ln w="15875">
                  <a:noFill/>
                </a:ln>
                <a:latin typeface="Doodle Basic"/>
                <a:cs typeface="Doodle Basic"/>
              </a:rPr>
              <a:t>                           </a:t>
            </a:r>
            <a:r>
              <a:rPr lang="en-US" sz="1200" dirty="0">
                <a:ln w="15875">
                  <a:noFill/>
                </a:ln>
                <a:effectLst/>
                <a:latin typeface="Doodle Basic"/>
                <a:cs typeface="Doodle Basic"/>
              </a:rPr>
              <a:t>word problems and using counting-on strategies to solve addition problems.  We also worked on making up our own word problems with missing whole numbers and missing parts.  I teach them to always think if the problem is looking for a missing whole or part before beginning to solve.</a:t>
            </a:r>
          </a:p>
        </p:txBody>
      </p:sp>
      <p:sp>
        <p:nvSpPr>
          <p:cNvPr id="22" name="TextBox 21"/>
          <p:cNvSpPr txBox="1"/>
          <p:nvPr/>
        </p:nvSpPr>
        <p:spPr>
          <a:xfrm>
            <a:off x="3730171" y="8486745"/>
            <a:ext cx="3785445" cy="1292662"/>
          </a:xfrm>
          <a:prstGeom prst="rect">
            <a:avLst/>
          </a:prstGeom>
          <a:noFill/>
        </p:spPr>
        <p:txBody>
          <a:bodyPr wrap="square" rtlCol="0">
            <a:spAutoFit/>
          </a:bodyPr>
          <a:lstStyle/>
          <a:p>
            <a:pPr algn="ctr"/>
            <a:r>
              <a:rPr lang="en-US" sz="1800" dirty="0">
                <a:ln w="15875">
                  <a:noFill/>
                </a:ln>
                <a:effectLst>
                  <a:outerShdw blurRad="38100" dist="38100" dir="2700000" algn="tl">
                    <a:srgbClr val="000000">
                      <a:alpha val="43137"/>
                    </a:srgbClr>
                  </a:outerShdw>
                </a:effectLst>
                <a:latin typeface="Doodle Basic"/>
                <a:cs typeface="Doodle Basic"/>
              </a:rPr>
              <a:t>Math Questions to ask your child:</a:t>
            </a:r>
          </a:p>
          <a:p>
            <a:pPr algn="ctr"/>
            <a:r>
              <a:rPr lang="en-US" sz="1200" dirty="0">
                <a:ln w="15875">
                  <a:noFill/>
                </a:ln>
                <a:latin typeface="Doodle Basic"/>
                <a:cs typeface="Doodle Basic"/>
              </a:rPr>
              <a:t>*How many ways can you think of to make 9?</a:t>
            </a:r>
          </a:p>
          <a:p>
            <a:pPr algn="ctr"/>
            <a:r>
              <a:rPr lang="en-US" sz="1200" dirty="0">
                <a:ln w="15875">
                  <a:noFill/>
                </a:ln>
                <a:effectLst/>
                <a:latin typeface="Doodle Basic"/>
                <a:cs typeface="Doodle Basic"/>
              </a:rPr>
              <a:t>10? 12? </a:t>
            </a:r>
            <a:r>
              <a:rPr lang="en-US" sz="1200">
                <a:ln w="15875">
                  <a:noFill/>
                </a:ln>
                <a:effectLst/>
                <a:latin typeface="Doodle Basic"/>
                <a:cs typeface="Doodle Basic"/>
              </a:rPr>
              <a:t>11?</a:t>
            </a:r>
            <a:endParaRPr lang="en-US" sz="1200" dirty="0">
              <a:ln w="15875">
                <a:noFill/>
              </a:ln>
              <a:effectLst/>
              <a:latin typeface="Doodle Basic"/>
              <a:cs typeface="Doodle Basic"/>
            </a:endParaRPr>
          </a:p>
          <a:p>
            <a:pPr algn="ctr"/>
            <a:r>
              <a:rPr lang="en-US" sz="1200" dirty="0">
                <a:ln w="15875">
                  <a:noFill/>
                </a:ln>
                <a:latin typeface="Doodle Basic"/>
                <a:cs typeface="Doodle Basic"/>
              </a:rPr>
              <a:t>*Can you make up a word problem where you have to find a whole number?  A missing part?</a:t>
            </a:r>
            <a:endParaRPr lang="en-US" sz="1200" dirty="0">
              <a:ln w="15875">
                <a:noFill/>
              </a:ln>
              <a:effectLst/>
              <a:latin typeface="Doodle Basic"/>
              <a:cs typeface="Doodle Basic"/>
            </a:endParaRPr>
          </a:p>
          <a:p>
            <a:pPr algn="ctr"/>
            <a:r>
              <a:rPr lang="en-US" sz="1200" dirty="0">
                <a:ln w="15875">
                  <a:noFill/>
                </a:ln>
                <a:effectLst/>
                <a:latin typeface="Doodle Basic"/>
                <a:cs typeface="Doodle Basic"/>
              </a:rPr>
              <a:t> </a:t>
            </a:r>
          </a:p>
        </p:txBody>
      </p:sp>
      <p:sp>
        <p:nvSpPr>
          <p:cNvPr id="23" name="TextBox 22"/>
          <p:cNvSpPr txBox="1"/>
          <p:nvPr/>
        </p:nvSpPr>
        <p:spPr>
          <a:xfrm>
            <a:off x="12459" y="6575012"/>
            <a:ext cx="3404471" cy="307777"/>
          </a:xfrm>
          <a:prstGeom prst="rect">
            <a:avLst/>
          </a:prstGeom>
          <a:noFill/>
        </p:spPr>
        <p:txBody>
          <a:bodyPr wrap="square" rtlCol="0">
            <a:spAutoFit/>
          </a:bodyPr>
          <a:lstStyle/>
          <a:p>
            <a:pPr algn="ctr"/>
            <a:endParaRPr lang="en-US" sz="1400" dirty="0">
              <a:ln w="15875">
                <a:noFill/>
              </a:ln>
              <a:effectLst/>
              <a:latin typeface="Doodle Basic"/>
              <a:cs typeface="Doodle Basic"/>
            </a:endParaRPr>
          </a:p>
        </p:txBody>
      </p:sp>
      <p:sp>
        <p:nvSpPr>
          <p:cNvPr id="24" name="TextBox 23"/>
          <p:cNvSpPr txBox="1"/>
          <p:nvPr/>
        </p:nvSpPr>
        <p:spPr>
          <a:xfrm>
            <a:off x="252781" y="4869972"/>
            <a:ext cx="3132666" cy="400110"/>
          </a:xfrm>
          <a:prstGeom prst="rect">
            <a:avLst/>
          </a:prstGeom>
          <a:noFill/>
        </p:spPr>
        <p:txBody>
          <a:bodyPr wrap="square" rtlCol="0">
            <a:spAutoFit/>
          </a:bodyPr>
          <a:lstStyle/>
          <a:p>
            <a:pPr algn="ctr"/>
            <a:endParaRPr lang="en-US" dirty="0">
              <a:ln w="15875">
                <a:noFill/>
              </a:ln>
              <a:effectLst/>
              <a:latin typeface="Doodle Basic"/>
              <a:cs typeface="Doodle Basic"/>
            </a:endParaRPr>
          </a:p>
        </p:txBody>
      </p:sp>
      <p:sp>
        <p:nvSpPr>
          <p:cNvPr id="25" name="TextBox 24"/>
          <p:cNvSpPr txBox="1"/>
          <p:nvPr/>
        </p:nvSpPr>
        <p:spPr>
          <a:xfrm>
            <a:off x="221353" y="3900085"/>
            <a:ext cx="3132666" cy="307777"/>
          </a:xfrm>
          <a:prstGeom prst="rect">
            <a:avLst/>
          </a:prstGeom>
          <a:noFill/>
        </p:spPr>
        <p:txBody>
          <a:bodyPr wrap="square" rtlCol="0">
            <a:spAutoFit/>
          </a:bodyPr>
          <a:lstStyle/>
          <a:p>
            <a:pPr algn="ctr"/>
            <a:r>
              <a:rPr lang="en-US" sz="1400" dirty="0">
                <a:ln w="15875">
                  <a:noFill/>
                </a:ln>
                <a:latin typeface="Doodle Basic"/>
                <a:cs typeface="Doodle Basic"/>
              </a:rPr>
              <a:t>Marc Brown (The Arthur series books)</a:t>
            </a:r>
            <a:endParaRPr lang="en-US" sz="1400" dirty="0">
              <a:ln w="15875">
                <a:noFill/>
              </a:ln>
              <a:effectLst/>
              <a:latin typeface="Doodle Basic"/>
              <a:cs typeface="Doodle Basic"/>
            </a:endParaRPr>
          </a:p>
        </p:txBody>
      </p:sp>
      <p:sp>
        <p:nvSpPr>
          <p:cNvPr id="2" name="TextBox 1"/>
          <p:cNvSpPr txBox="1"/>
          <p:nvPr/>
        </p:nvSpPr>
        <p:spPr>
          <a:xfrm>
            <a:off x="252781" y="4430717"/>
            <a:ext cx="3101238" cy="276999"/>
          </a:xfrm>
          <a:prstGeom prst="rect">
            <a:avLst/>
          </a:prstGeom>
          <a:noFill/>
        </p:spPr>
        <p:txBody>
          <a:bodyPr wrap="square" rtlCol="0">
            <a:spAutoFit/>
          </a:bodyPr>
          <a:lstStyle/>
          <a:p>
            <a:pPr algn="ctr"/>
            <a:endParaRPr lang="en-US" sz="1200" dirty="0">
              <a:latin typeface="AbcPrint" panose="00000400000000000000" pitchFamily="2" charset="0"/>
            </a:endParaRPr>
          </a:p>
        </p:txBody>
      </p:sp>
      <p:sp>
        <p:nvSpPr>
          <p:cNvPr id="3" name="TextBox 2"/>
          <p:cNvSpPr txBox="1"/>
          <p:nvPr/>
        </p:nvSpPr>
        <p:spPr>
          <a:xfrm>
            <a:off x="2018126" y="1866900"/>
            <a:ext cx="5382799" cy="338554"/>
          </a:xfrm>
          <a:prstGeom prst="rect">
            <a:avLst/>
          </a:prstGeom>
          <a:noFill/>
        </p:spPr>
        <p:txBody>
          <a:bodyPr wrap="square" rtlCol="0">
            <a:spAutoFit/>
          </a:bodyPr>
          <a:lstStyle/>
          <a:p>
            <a:endParaRPr lang="en-US" sz="1600" dirty="0">
              <a:latin typeface="AbcPrint" panose="00000400000000000000" pitchFamily="2" charset="0"/>
            </a:endParaRPr>
          </a:p>
        </p:txBody>
      </p:sp>
      <p:sp>
        <p:nvSpPr>
          <p:cNvPr id="10" name="TextBox 9"/>
          <p:cNvSpPr txBox="1"/>
          <p:nvPr/>
        </p:nvSpPr>
        <p:spPr>
          <a:xfrm>
            <a:off x="3825745" y="4274377"/>
            <a:ext cx="4084966" cy="261610"/>
          </a:xfrm>
          <a:prstGeom prst="rect">
            <a:avLst/>
          </a:prstGeom>
          <a:noFill/>
        </p:spPr>
        <p:txBody>
          <a:bodyPr wrap="square" rtlCol="0">
            <a:spAutoFit/>
          </a:bodyPr>
          <a:lstStyle/>
          <a:p>
            <a:pPr algn="ctr"/>
            <a:endParaRPr lang="en-US" sz="1100" b="1" dirty="0">
              <a:effectLst>
                <a:outerShdw blurRad="38100" dist="38100" dir="2700000" algn="tl">
                  <a:srgbClr val="000000">
                    <a:alpha val="43137"/>
                  </a:srgbClr>
                </a:outerShdw>
              </a:effectLst>
              <a:latin typeface="AbcPrint" panose="00000400000000000000" pitchFamily="2" charset="0"/>
            </a:endParaRPr>
          </a:p>
        </p:txBody>
      </p:sp>
      <p:sp>
        <p:nvSpPr>
          <p:cNvPr id="11" name="TextBox 10"/>
          <p:cNvSpPr txBox="1"/>
          <p:nvPr/>
        </p:nvSpPr>
        <p:spPr>
          <a:xfrm>
            <a:off x="382587" y="4417302"/>
            <a:ext cx="2841624" cy="400110"/>
          </a:xfrm>
          <a:prstGeom prst="rect">
            <a:avLst/>
          </a:prstGeom>
          <a:noFill/>
        </p:spPr>
        <p:txBody>
          <a:bodyPr wrap="square" rtlCol="0">
            <a:spAutoFit/>
          </a:bodyPr>
          <a:lstStyle/>
          <a:p>
            <a:pPr algn="ctr"/>
            <a:r>
              <a:rPr lang="en-US" b="1" dirty="0">
                <a:effectLst>
                  <a:outerShdw blurRad="38100" dist="38100" dir="2700000" algn="tl">
                    <a:srgbClr val="000000">
                      <a:alpha val="43137"/>
                    </a:srgbClr>
                  </a:outerShdw>
                </a:effectLst>
              </a:rPr>
              <a:t>The Big Cheese</a:t>
            </a:r>
          </a:p>
        </p:txBody>
      </p:sp>
      <p:sp>
        <p:nvSpPr>
          <p:cNvPr id="15" name="TextBox 14"/>
          <p:cNvSpPr txBox="1"/>
          <p:nvPr/>
        </p:nvSpPr>
        <p:spPr>
          <a:xfrm>
            <a:off x="300999" y="4737347"/>
            <a:ext cx="3164148" cy="1384995"/>
          </a:xfrm>
          <a:prstGeom prst="rect">
            <a:avLst/>
          </a:prstGeom>
          <a:noFill/>
        </p:spPr>
        <p:txBody>
          <a:bodyPr wrap="square" rtlCol="0">
            <a:spAutoFit/>
          </a:bodyPr>
          <a:lstStyle/>
          <a:p>
            <a:r>
              <a:rPr lang="en-US" sz="1200" dirty="0"/>
              <a:t> Talia was our first Big Cheese.  Talia has 3 sisters and loves soccer and singing.  Her favorite subjects are Music, Math, and P.E.  When she grows up, Talia wants to be a vet, dog trainer, singer, dancer, and chef.  That sounds like a lot, but this girl is amazing enough to accomplish all that and more!</a:t>
            </a:r>
          </a:p>
        </p:txBody>
      </p:sp>
      <p:sp>
        <p:nvSpPr>
          <p:cNvPr id="26" name="TextBox 25"/>
          <p:cNvSpPr txBox="1"/>
          <p:nvPr/>
        </p:nvSpPr>
        <p:spPr>
          <a:xfrm>
            <a:off x="2095500" y="1866900"/>
            <a:ext cx="5420116" cy="307777"/>
          </a:xfrm>
          <a:prstGeom prst="rect">
            <a:avLst/>
          </a:prstGeom>
          <a:noFill/>
        </p:spPr>
        <p:txBody>
          <a:bodyPr wrap="square" rtlCol="0">
            <a:spAutoFit/>
          </a:bodyPr>
          <a:lstStyle/>
          <a:p>
            <a:pPr algn="ctr"/>
            <a:endParaRPr lang="en-US" sz="1400" dirty="0"/>
          </a:p>
        </p:txBody>
      </p:sp>
      <p:sp>
        <p:nvSpPr>
          <p:cNvPr id="9" name="TextBox 8"/>
          <p:cNvSpPr txBox="1"/>
          <p:nvPr/>
        </p:nvSpPr>
        <p:spPr>
          <a:xfrm>
            <a:off x="3711727" y="4324896"/>
            <a:ext cx="3832044" cy="1092607"/>
          </a:xfrm>
          <a:prstGeom prst="rect">
            <a:avLst/>
          </a:prstGeom>
          <a:noFill/>
        </p:spPr>
        <p:txBody>
          <a:bodyPr wrap="square" rtlCol="0">
            <a:spAutoFit/>
          </a:bodyPr>
          <a:lstStyle/>
          <a:p>
            <a:r>
              <a:rPr lang="en-US" sz="1100" dirty="0"/>
              <a:t> </a:t>
            </a:r>
            <a:r>
              <a:rPr lang="en-US" sz="900" dirty="0"/>
              <a:t>We did a good job of completing the reading homework and returning the bags, books, and homework sheets this week.  At this point, we all have the same list of sight words.  Students will be tested once a week on those words, and move on to higher levels as they pass the first lists quickly and easily.  If they miss more than a few on a list, they can study it to be tested again the next week.  This week we tested on Monday, but it will normally be on Wednesdays.   </a:t>
            </a:r>
          </a:p>
        </p:txBody>
      </p:sp>
      <p:sp>
        <p:nvSpPr>
          <p:cNvPr id="27" name="TextBox 26"/>
          <p:cNvSpPr txBox="1"/>
          <p:nvPr/>
        </p:nvSpPr>
        <p:spPr>
          <a:xfrm>
            <a:off x="2018126" y="1785955"/>
            <a:ext cx="5507002" cy="1554272"/>
          </a:xfrm>
          <a:prstGeom prst="rect">
            <a:avLst/>
          </a:prstGeom>
          <a:noFill/>
        </p:spPr>
        <p:txBody>
          <a:bodyPr wrap="square" rtlCol="0">
            <a:spAutoFit/>
          </a:bodyPr>
          <a:lstStyle/>
          <a:p>
            <a:r>
              <a:rPr lang="en-US" sz="1100" dirty="0"/>
              <a:t>   This week we completed our third science lesson about sound and how it travels by </a:t>
            </a:r>
            <a:r>
              <a:rPr lang="en-US" sz="1200" dirty="0"/>
              <a:t>conducting several experiments.  Through them, we learned that sound travels in waves through air, solids, and liquids by making vibrations.  When we finish up sound, we will also study light and how it travels.  </a:t>
            </a:r>
          </a:p>
          <a:p>
            <a:r>
              <a:rPr lang="en-US" sz="1200" dirty="0"/>
              <a:t>   We have been learning about summarization and how it helps our brains to summarize what we have learned at the end of new concepts.  As part of this, we have been writing quick notes to our class mascot, Ted E. Bear, to tell him the important parts of a lesson that he may have missed.    </a:t>
            </a:r>
          </a:p>
        </p:txBody>
      </p:sp>
      <p:sp>
        <p:nvSpPr>
          <p:cNvPr id="28" name="TextBox 27"/>
          <p:cNvSpPr txBox="1"/>
          <p:nvPr/>
        </p:nvSpPr>
        <p:spPr>
          <a:xfrm>
            <a:off x="2104078" y="1787719"/>
            <a:ext cx="5507002" cy="261610"/>
          </a:xfrm>
          <a:prstGeom prst="rect">
            <a:avLst/>
          </a:prstGeom>
          <a:noFill/>
        </p:spPr>
        <p:txBody>
          <a:bodyPr wrap="square" rtlCol="0">
            <a:spAutoFit/>
          </a:bodyPr>
          <a:lstStyle/>
          <a:p>
            <a:r>
              <a:rPr lang="en-US" sz="1100" dirty="0"/>
              <a:t>   </a:t>
            </a:r>
            <a:endParaRPr lang="en-US" sz="1400" dirty="0"/>
          </a:p>
        </p:txBody>
      </p:sp>
      <p:sp>
        <p:nvSpPr>
          <p:cNvPr id="29" name="Rectangle 28">
            <a:extLst>
              <a:ext uri="{FF2B5EF4-FFF2-40B4-BE49-F238E27FC236}">
                <a16:creationId xmlns:a16="http://schemas.microsoft.com/office/drawing/2014/main" id="{A41112CE-743F-46D9-A670-2CA283712575}"/>
              </a:ext>
            </a:extLst>
          </p:cNvPr>
          <p:cNvSpPr/>
          <p:nvPr/>
        </p:nvSpPr>
        <p:spPr>
          <a:xfrm>
            <a:off x="118534" y="6458988"/>
            <a:ext cx="3235485" cy="1384995"/>
          </a:xfrm>
          <a:prstGeom prst="rect">
            <a:avLst/>
          </a:prstGeom>
        </p:spPr>
        <p:txBody>
          <a:bodyPr wrap="square">
            <a:spAutoFit/>
          </a:bodyPr>
          <a:lstStyle/>
          <a:p>
            <a:r>
              <a:rPr lang="en-US" sz="1200" dirty="0"/>
              <a:t>Our regular homework begins today.  Inside today’s </a:t>
            </a:r>
            <a:r>
              <a:rPr lang="en-US" sz="1200" dirty="0" err="1"/>
              <a:t>peechee</a:t>
            </a:r>
            <a:r>
              <a:rPr lang="en-US" sz="1200" dirty="0"/>
              <a:t> is a homework folder for your child.  This </a:t>
            </a:r>
            <a:r>
              <a:rPr lang="en-US" sz="1200" dirty="0" err="1"/>
              <a:t>peechee</a:t>
            </a:r>
            <a:r>
              <a:rPr lang="en-US" sz="1200" dirty="0"/>
              <a:t> needs to be returned on Monday as usual.  The completed homework and homework folder can come in any day through Thursday-depending on when it is finished.  Let me know if you have questions.  Thank you!</a:t>
            </a:r>
          </a:p>
        </p:txBody>
      </p:sp>
      <p:sp>
        <p:nvSpPr>
          <p:cNvPr id="30" name="TextBox 29">
            <a:extLst>
              <a:ext uri="{FF2B5EF4-FFF2-40B4-BE49-F238E27FC236}">
                <a16:creationId xmlns:a16="http://schemas.microsoft.com/office/drawing/2014/main" id="{5C010256-C29A-47FC-8837-6D14FBAB8A5D}"/>
              </a:ext>
            </a:extLst>
          </p:cNvPr>
          <p:cNvSpPr txBox="1"/>
          <p:nvPr/>
        </p:nvSpPr>
        <p:spPr>
          <a:xfrm>
            <a:off x="5657850" y="4057650"/>
            <a:ext cx="1743075" cy="307777"/>
          </a:xfrm>
          <a:prstGeom prst="rect">
            <a:avLst/>
          </a:prstGeom>
          <a:noFill/>
        </p:spPr>
        <p:txBody>
          <a:bodyPr wrap="square" rtlCol="0">
            <a:spAutoFit/>
          </a:bodyPr>
          <a:lstStyle/>
          <a:p>
            <a:r>
              <a:rPr lang="en-US" sz="1400" dirty="0">
                <a:effectLst>
                  <a:outerShdw blurRad="38100" dist="38100" dir="2700000" algn="tl">
                    <a:srgbClr val="000000">
                      <a:alpha val="43137"/>
                    </a:srgbClr>
                  </a:outerShdw>
                </a:effectLst>
              </a:rPr>
              <a:t>        Sight Words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545</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AbcPrint</vt:lpstr>
      <vt:lpstr>Arial</vt:lpstr>
      <vt:lpstr>Calibri</vt:lpstr>
      <vt:lpstr>Doodle Basic</vt:lpstr>
      <vt:lpstr>Homegrown Doodle Font</vt:lpstr>
      <vt:lpstr>Janda Curlygirl Pop</vt:lpstr>
      <vt:lpstr>KG Seven Sixteen</vt:lpstr>
      <vt:lpstr>KG Sweet N Sassy</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Oakes</dc:creator>
  <cp:lastModifiedBy>Neilander, Melinda</cp:lastModifiedBy>
  <cp:revision>25</cp:revision>
  <cp:lastPrinted>2019-09-09T20:54:00Z</cp:lastPrinted>
  <dcterms:created xsi:type="dcterms:W3CDTF">2012-10-13T01:07:10Z</dcterms:created>
  <dcterms:modified xsi:type="dcterms:W3CDTF">2019-09-09T22:30:07Z</dcterms:modified>
</cp:coreProperties>
</file>