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7772400" cy="10058400"/>
  <p:notesSz cx="6858000" cy="92964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7" autoAdjust="0"/>
    <p:restoredTop sz="94660"/>
  </p:normalViewPr>
  <p:slideViewPr>
    <p:cSldViewPr snapToGrid="0" snapToObjects="1">
      <p:cViewPr>
        <p:scale>
          <a:sx n="100" d="100"/>
          <a:sy n="100" d="100"/>
        </p:scale>
        <p:origin x="852" y="72"/>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EFD9B46-8D6E-4D44-9D67-42DFB37E5CD7}"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D9B46-8D6E-4D44-9D67-42DFB37E5CD7}"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9029" y="456354"/>
            <a:ext cx="1922860" cy="97277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27753" y="456354"/>
            <a:ext cx="5641737" cy="97277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D9B46-8D6E-4D44-9D67-42DFB37E5CD7}"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D9B46-8D6E-4D44-9D67-42DFB37E5CD7}"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FD9B46-8D6E-4D44-9D67-42DFB37E5CD7}"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27752" y="2658957"/>
            <a:ext cx="3782298" cy="7525174"/>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39591" y="2658957"/>
            <a:ext cx="3782298" cy="7525174"/>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FD9B46-8D6E-4D44-9D67-42DFB37E5CD7}" type="datetimeFigureOut">
              <a:rPr lang="en-US" smtClean="0"/>
              <a:pPr/>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FD9B46-8D6E-4D44-9D67-42DFB37E5CD7}" type="datetimeFigureOut">
              <a:rPr lang="en-US" smtClean="0"/>
              <a:pPr/>
              <a:t>9/30/2019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FD9B46-8D6E-4D44-9D67-42DFB37E5CD7}" type="datetimeFigureOut">
              <a:rPr lang="en-US" smtClean="0"/>
              <a:pPr/>
              <a:t>9/30/2019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D9B46-8D6E-4D44-9D67-42DFB37E5CD7}" type="datetimeFigureOut">
              <a:rPr lang="en-US" smtClean="0"/>
              <a:pPr/>
              <a:t>9/30/2019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FD9B46-8D6E-4D44-9D67-42DFB37E5CD7}" type="datetimeFigureOut">
              <a:rPr lang="en-US" smtClean="0"/>
              <a:pPr/>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FD9B46-8D6E-4D44-9D67-42DFB37E5CD7}" type="datetimeFigureOut">
              <a:rPr lang="en-US" smtClean="0"/>
              <a:pPr/>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FC2A7-2EFF-5341-AB74-670F391F0C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6EFD9B46-8D6E-4D44-9D67-42DFB37E5CD7}" type="datetimeFigureOut">
              <a:rPr lang="en-US" smtClean="0"/>
              <a:pPr/>
              <a:t>9/30/2019</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40DFC2A7-2EFF-5341-AB74-670F391F0C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412"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6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31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7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2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2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02.jpg"/>
          <p:cNvPicPr>
            <a:picLocks noChangeAspect="1"/>
          </p:cNvPicPr>
          <p:nvPr/>
        </p:nvPicPr>
        <p:blipFill>
          <a:blip r:embed="rId2"/>
          <a:stretch>
            <a:fillRect/>
          </a:stretch>
        </p:blipFill>
        <p:spPr>
          <a:xfrm>
            <a:off x="346" y="0"/>
            <a:ext cx="7771707" cy="10058400"/>
          </a:xfrm>
          <a:prstGeom prst="rect">
            <a:avLst/>
          </a:prstGeom>
        </p:spPr>
      </p:pic>
      <p:pic>
        <p:nvPicPr>
          <p:cNvPr id="5" name="Picture 4" descr="0310w.png"/>
          <p:cNvPicPr>
            <a:picLocks noChangeAspect="1"/>
          </p:cNvPicPr>
          <p:nvPr/>
        </p:nvPicPr>
        <p:blipFill>
          <a:blip r:embed="rId3"/>
          <a:stretch>
            <a:fillRect/>
          </a:stretch>
        </p:blipFill>
        <p:spPr>
          <a:xfrm>
            <a:off x="1700581" y="0"/>
            <a:ext cx="6071819" cy="1785955"/>
          </a:xfrm>
          <a:prstGeom prst="rect">
            <a:avLst/>
          </a:prstGeom>
        </p:spPr>
      </p:pic>
      <p:sp>
        <p:nvSpPr>
          <p:cNvPr id="6" name="TextBox 5"/>
          <p:cNvSpPr txBox="1"/>
          <p:nvPr/>
        </p:nvSpPr>
        <p:spPr>
          <a:xfrm>
            <a:off x="1700581" y="0"/>
            <a:ext cx="6071819" cy="677108"/>
          </a:xfrm>
          <a:prstGeom prst="rect">
            <a:avLst/>
          </a:prstGeom>
          <a:noFill/>
        </p:spPr>
        <p:txBody>
          <a:bodyPr wrap="square" rtlCol="0">
            <a:spAutoFit/>
          </a:bodyPr>
          <a:lstStyle/>
          <a:p>
            <a:pPr algn="ctr"/>
            <a:r>
              <a:rPr lang="en-US" sz="3800" b="1" dirty="0">
                <a:ln>
                  <a:solidFill>
                    <a:schemeClr val="tx1"/>
                  </a:solidFill>
                </a:ln>
                <a:effectLst>
                  <a:outerShdw blurRad="50800" dist="38100" dir="2700000" algn="tl" rotWithShape="0">
                    <a:srgbClr val="000000">
                      <a:alpha val="43000"/>
                    </a:srgbClr>
                  </a:outerShdw>
                </a:effectLst>
                <a:latin typeface="Janda Curlygirl Pop"/>
                <a:cs typeface="Homegrown Doodle Font"/>
              </a:rPr>
              <a:t>First Grade News</a:t>
            </a:r>
          </a:p>
        </p:txBody>
      </p:sp>
      <p:sp>
        <p:nvSpPr>
          <p:cNvPr id="7" name="TextBox 6"/>
          <p:cNvSpPr txBox="1"/>
          <p:nvPr/>
        </p:nvSpPr>
        <p:spPr>
          <a:xfrm>
            <a:off x="2018126" y="677108"/>
            <a:ext cx="5497490" cy="738664"/>
          </a:xfrm>
          <a:prstGeom prst="rect">
            <a:avLst/>
          </a:prstGeom>
          <a:noFill/>
        </p:spPr>
        <p:txBody>
          <a:bodyPr wrap="square" rtlCol="0">
            <a:spAutoFit/>
          </a:bodyPr>
          <a:lstStyle/>
          <a:p>
            <a:pPr algn="ctr"/>
            <a:r>
              <a:rPr lang="en-US" sz="2400" dirty="0">
                <a:latin typeface="KG Seven Sixteen"/>
                <a:cs typeface="KG Seven Sixteen"/>
              </a:rPr>
              <a:t>Mrs. </a:t>
            </a:r>
            <a:r>
              <a:rPr lang="en-US" sz="2400" dirty="0" err="1">
                <a:latin typeface="KG Seven Sixteen"/>
                <a:cs typeface="KG Seven Sixteen"/>
              </a:rPr>
              <a:t>Neilander</a:t>
            </a:r>
            <a:endParaRPr lang="en-US" sz="2400" dirty="0">
              <a:latin typeface="KG Seven Sixteen"/>
              <a:cs typeface="KG Seven Sixteen"/>
            </a:endParaRPr>
          </a:p>
          <a:p>
            <a:pPr algn="ctr"/>
            <a:r>
              <a:rPr lang="en-US" sz="1800" dirty="0">
                <a:latin typeface="KG Seven Sixteen"/>
                <a:cs typeface="KG Seven Sixteen"/>
              </a:rPr>
              <a:t>October 4, 2019</a:t>
            </a:r>
          </a:p>
        </p:txBody>
      </p:sp>
      <p:sp>
        <p:nvSpPr>
          <p:cNvPr id="8" name="TextBox 7"/>
          <p:cNvSpPr txBox="1"/>
          <p:nvPr/>
        </p:nvSpPr>
        <p:spPr>
          <a:xfrm>
            <a:off x="1700581" y="1842551"/>
            <a:ext cx="5943253" cy="1692771"/>
          </a:xfrm>
          <a:prstGeom prst="rect">
            <a:avLst/>
          </a:prstGeom>
          <a:noFill/>
        </p:spPr>
        <p:txBody>
          <a:bodyPr wrap="square" rtlCol="0">
            <a:spAutoFit/>
          </a:bodyPr>
          <a:lstStyle/>
          <a:p>
            <a:pPr algn="ctr"/>
            <a:r>
              <a:rPr lang="en-US" sz="1200" dirty="0">
                <a:latin typeface="Doodle Basic"/>
                <a:cs typeface="Doodle Basic"/>
              </a:rPr>
              <a:t>As you know, our annual Walk-A-Thon is scheduled for next Friday, October 11</a:t>
            </a:r>
            <a:r>
              <a:rPr lang="en-US" sz="1200" baseline="30000" dirty="0">
                <a:latin typeface="Doodle Basic"/>
                <a:cs typeface="Doodle Basic"/>
              </a:rPr>
              <a:t>th</a:t>
            </a:r>
            <a:r>
              <a:rPr lang="en-US" sz="1200" dirty="0">
                <a:latin typeface="Doodle Basic"/>
                <a:cs typeface="Doodle Basic"/>
              </a:rPr>
              <a:t>. Our grade level runs from 9:30 to 10:30. The money is due on Thursday, October 10</a:t>
            </a:r>
            <a:r>
              <a:rPr lang="en-US" sz="1200" baseline="30000" dirty="0">
                <a:latin typeface="Doodle Basic"/>
                <a:cs typeface="Doodle Basic"/>
              </a:rPr>
              <a:t>th</a:t>
            </a:r>
            <a:r>
              <a:rPr lang="en-US" sz="1200" dirty="0">
                <a:latin typeface="Doodle Basic"/>
                <a:cs typeface="Doodle Basic"/>
              </a:rPr>
              <a:t>.  We use any funds earned from our class to help pay for field trips, so any donation is appreciated.  Please have your child dress for the weather on this day (jackets or sunscreen), and make sure they have comfortable shoes for lots of walking or running.  Our fabulous Parent Group is providing water bottles for the event.  </a:t>
            </a:r>
          </a:p>
          <a:p>
            <a:pPr algn="ctr"/>
            <a:r>
              <a:rPr lang="en-US" sz="1600" b="1" dirty="0">
                <a:latin typeface="Doodle Basic"/>
                <a:cs typeface="Doodle Basic"/>
              </a:rPr>
              <a:t>Please save and send in fall leaves for a project next Thursday, October 10</a:t>
            </a:r>
            <a:r>
              <a:rPr lang="en-US" sz="1600" b="1" baseline="30000" dirty="0">
                <a:latin typeface="Doodle Basic"/>
                <a:cs typeface="Doodle Basic"/>
              </a:rPr>
              <a:t>th</a:t>
            </a:r>
            <a:r>
              <a:rPr lang="en-US" sz="1600" b="1" dirty="0">
                <a:latin typeface="Doodle Basic"/>
                <a:cs typeface="Doodle Basic"/>
              </a:rPr>
              <a:t>.  </a:t>
            </a:r>
          </a:p>
        </p:txBody>
      </p:sp>
      <p:sp>
        <p:nvSpPr>
          <p:cNvPr id="12" name="Rounded Rectangle 11"/>
          <p:cNvSpPr/>
          <p:nvPr/>
        </p:nvSpPr>
        <p:spPr>
          <a:xfrm>
            <a:off x="252781" y="3470275"/>
            <a:ext cx="3132666" cy="855866"/>
          </a:xfrm>
          <a:prstGeom prst="roundRect">
            <a:avLst/>
          </a:prstGeom>
          <a:noFill/>
          <a:ln>
            <a:solidFill>
              <a:schemeClr val="tx1"/>
            </a:solidFill>
          </a:ln>
          <a:effectLst>
            <a:glow rad="101600">
              <a:schemeClr val="bg1">
                <a:lumMod val="75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252780" y="3499975"/>
            <a:ext cx="2998419" cy="400110"/>
          </a:xfrm>
          <a:prstGeom prst="rect">
            <a:avLst/>
          </a:prstGeom>
          <a:noFill/>
        </p:spPr>
        <p:txBody>
          <a:bodyPr wrap="square" rtlCol="0">
            <a:spAutoFit/>
          </a:bodyPr>
          <a:lstStyle/>
          <a:p>
            <a:pPr algn="ctr"/>
            <a:r>
              <a:rPr lang="en-US" dirty="0">
                <a:ln>
                  <a:solidFill>
                    <a:schemeClr val="tx1"/>
                  </a:solidFill>
                </a:ln>
                <a:effectLst>
                  <a:glow rad="101600">
                    <a:schemeClr val="bg1">
                      <a:lumMod val="75000"/>
                      <a:alpha val="75000"/>
                    </a:schemeClr>
                  </a:glow>
                  <a:outerShdw blurRad="50800" dist="38100" dir="2700000" algn="tl" rotWithShape="0">
                    <a:srgbClr val="000000">
                      <a:alpha val="43000"/>
                    </a:srgbClr>
                  </a:outerShdw>
                </a:effectLst>
                <a:latin typeface="KG Sweet N Sassy"/>
                <a:cs typeface="KG Sweet N Sassy"/>
              </a:rPr>
              <a:t>Author of the Week</a:t>
            </a:r>
          </a:p>
        </p:txBody>
      </p:sp>
      <p:sp>
        <p:nvSpPr>
          <p:cNvPr id="14" name="Rounded Rectangle 13"/>
          <p:cNvSpPr/>
          <p:nvPr/>
        </p:nvSpPr>
        <p:spPr>
          <a:xfrm>
            <a:off x="221353" y="4469862"/>
            <a:ext cx="3132666" cy="1549938"/>
          </a:xfrm>
          <a:prstGeom prst="roundRect">
            <a:avLst/>
          </a:prstGeom>
          <a:noFill/>
          <a:ln>
            <a:solidFill>
              <a:schemeClr val="tx1"/>
            </a:solidFill>
          </a:ln>
          <a:effectLst>
            <a:glow rad="101600">
              <a:schemeClr val="bg1">
                <a:lumMod val="75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221353" y="4469862"/>
            <a:ext cx="3132666" cy="400110"/>
          </a:xfrm>
          <a:prstGeom prst="rect">
            <a:avLst/>
          </a:prstGeom>
          <a:noFill/>
        </p:spPr>
        <p:txBody>
          <a:bodyPr wrap="square" rtlCol="0">
            <a:spAutoFit/>
          </a:bodyPr>
          <a:lstStyle/>
          <a:p>
            <a:pPr algn="ctr"/>
            <a:r>
              <a:rPr lang="en-US" dirty="0">
                <a:ln w="15875">
                  <a:solidFill>
                    <a:schemeClr val="tx1"/>
                  </a:solidFill>
                </a:ln>
                <a:effectLst>
                  <a:glow rad="101600">
                    <a:schemeClr val="bg1">
                      <a:lumMod val="75000"/>
                      <a:alpha val="75000"/>
                    </a:schemeClr>
                  </a:glow>
                </a:effectLst>
                <a:latin typeface="KG Sweet N Sassy"/>
                <a:cs typeface="KG Sweet N Sassy"/>
              </a:rPr>
              <a:t>The Big Cheese</a:t>
            </a:r>
          </a:p>
        </p:txBody>
      </p:sp>
      <p:sp>
        <p:nvSpPr>
          <p:cNvPr id="16" name="Rounded Rectangle 15"/>
          <p:cNvSpPr/>
          <p:nvPr/>
        </p:nvSpPr>
        <p:spPr>
          <a:xfrm>
            <a:off x="118534" y="6193506"/>
            <a:ext cx="3251199" cy="1731294"/>
          </a:xfrm>
          <a:prstGeom prst="roundRect">
            <a:avLst/>
          </a:prstGeom>
          <a:noFill/>
          <a:ln>
            <a:solidFill>
              <a:schemeClr val="tx1"/>
            </a:solidFill>
          </a:ln>
          <a:effectLst>
            <a:glow rad="101600">
              <a:schemeClr val="bg1">
                <a:lumMod val="75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17" name="TextBox 16"/>
          <p:cNvSpPr txBox="1"/>
          <p:nvPr/>
        </p:nvSpPr>
        <p:spPr>
          <a:xfrm>
            <a:off x="205639" y="6193506"/>
            <a:ext cx="3132666" cy="369332"/>
          </a:xfrm>
          <a:prstGeom prst="rect">
            <a:avLst/>
          </a:prstGeom>
          <a:noFill/>
        </p:spPr>
        <p:txBody>
          <a:bodyPr wrap="square" rtlCol="0">
            <a:spAutoFit/>
          </a:bodyPr>
          <a:lstStyle/>
          <a:p>
            <a:pPr algn="ctr"/>
            <a:r>
              <a:rPr lang="en-US" sz="1800" dirty="0">
                <a:ln w="15875">
                  <a:solidFill>
                    <a:schemeClr val="tx1"/>
                  </a:solidFill>
                </a:ln>
                <a:effectLst>
                  <a:glow rad="101600">
                    <a:schemeClr val="bg1">
                      <a:lumMod val="75000"/>
                      <a:alpha val="75000"/>
                    </a:schemeClr>
                  </a:glow>
                </a:effectLst>
                <a:latin typeface="KG Sweet N Sassy"/>
                <a:cs typeface="KG Sweet N Sassy"/>
              </a:rPr>
              <a:t>Questions to ask your child:</a:t>
            </a:r>
          </a:p>
        </p:txBody>
      </p:sp>
      <p:sp>
        <p:nvSpPr>
          <p:cNvPr id="18" name="TextBox 17"/>
          <p:cNvSpPr txBox="1"/>
          <p:nvPr/>
        </p:nvSpPr>
        <p:spPr>
          <a:xfrm>
            <a:off x="118534" y="8572571"/>
            <a:ext cx="3163519" cy="1169551"/>
          </a:xfrm>
          <a:prstGeom prst="rect">
            <a:avLst/>
          </a:prstGeom>
          <a:noFill/>
        </p:spPr>
        <p:txBody>
          <a:bodyPr wrap="square" rtlCol="0">
            <a:spAutoFit/>
          </a:bodyPr>
          <a:lstStyle/>
          <a:p>
            <a:pPr algn="ctr"/>
            <a:r>
              <a:rPr lang="en-US" sz="1200" dirty="0">
                <a:ln w="15875">
                  <a:noFill/>
                </a:ln>
                <a:latin typeface="Doodle Basic"/>
                <a:cs typeface="Doodle Basic"/>
              </a:rPr>
              <a:t>*</a:t>
            </a:r>
            <a:r>
              <a:rPr lang="en-US" sz="1400" dirty="0">
                <a:ln w="15875">
                  <a:noFill/>
                </a:ln>
                <a:latin typeface="Doodle Basic"/>
                <a:cs typeface="Doodle Basic"/>
              </a:rPr>
              <a:t>Next Wednesday, Oct. 9</a:t>
            </a:r>
            <a:r>
              <a:rPr lang="en-US" sz="1400" baseline="30000" dirty="0">
                <a:ln w="15875">
                  <a:noFill/>
                </a:ln>
                <a:latin typeface="Doodle Basic"/>
                <a:cs typeface="Doodle Basic"/>
              </a:rPr>
              <a:t>th</a:t>
            </a:r>
            <a:r>
              <a:rPr lang="en-US" sz="1400" dirty="0">
                <a:ln w="15875">
                  <a:noFill/>
                </a:ln>
                <a:latin typeface="Doodle Basic"/>
                <a:cs typeface="Doodle Basic"/>
              </a:rPr>
              <a:t>, is a late start day.  School begins at 10:20.  </a:t>
            </a:r>
          </a:p>
          <a:p>
            <a:pPr algn="ctr"/>
            <a:r>
              <a:rPr lang="en-US" sz="1400" dirty="0">
                <a:ln w="15875">
                  <a:noFill/>
                </a:ln>
                <a:latin typeface="Doodle Basic"/>
                <a:cs typeface="Doodle Basic"/>
              </a:rPr>
              <a:t>*Our Fall Break is quickly approaching.  There will be no school during the week of October 21</a:t>
            </a:r>
            <a:r>
              <a:rPr lang="en-US" sz="1400" baseline="30000" dirty="0">
                <a:ln w="15875">
                  <a:noFill/>
                </a:ln>
                <a:latin typeface="Doodle Basic"/>
                <a:cs typeface="Doodle Basic"/>
              </a:rPr>
              <a:t>st </a:t>
            </a:r>
            <a:r>
              <a:rPr lang="en-US" sz="1400" dirty="0">
                <a:ln w="15875">
                  <a:noFill/>
                </a:ln>
                <a:latin typeface="Doodle Basic"/>
                <a:cs typeface="Doodle Basic"/>
              </a:rPr>
              <a:t>- 25</a:t>
            </a:r>
            <a:r>
              <a:rPr lang="en-US" sz="1400" baseline="30000" dirty="0">
                <a:ln w="15875">
                  <a:noFill/>
                </a:ln>
                <a:latin typeface="Doodle Basic"/>
                <a:cs typeface="Doodle Basic"/>
              </a:rPr>
              <a:t>th</a:t>
            </a:r>
            <a:r>
              <a:rPr lang="en-US" sz="1400" dirty="0">
                <a:ln w="15875">
                  <a:noFill/>
                </a:ln>
                <a:latin typeface="Doodle Basic"/>
                <a:cs typeface="Doodle Basic"/>
              </a:rPr>
              <a:t>.    </a:t>
            </a:r>
            <a:r>
              <a:rPr lang="en-US" sz="1400" dirty="0">
                <a:ln w="15875">
                  <a:noFill/>
                </a:ln>
                <a:effectLst/>
                <a:latin typeface="Doodle Basic"/>
                <a:cs typeface="Doodle Basic"/>
              </a:rPr>
              <a:t>  </a:t>
            </a:r>
          </a:p>
        </p:txBody>
      </p:sp>
      <p:sp>
        <p:nvSpPr>
          <p:cNvPr id="19" name="TextBox 18"/>
          <p:cNvSpPr txBox="1"/>
          <p:nvPr/>
        </p:nvSpPr>
        <p:spPr>
          <a:xfrm>
            <a:off x="3764108" y="4346752"/>
            <a:ext cx="3879726" cy="276999"/>
          </a:xfrm>
          <a:prstGeom prst="rect">
            <a:avLst/>
          </a:prstGeom>
          <a:noFill/>
        </p:spPr>
        <p:txBody>
          <a:bodyPr wrap="square" rtlCol="0">
            <a:spAutoFit/>
          </a:bodyPr>
          <a:lstStyle/>
          <a:p>
            <a:pPr algn="ctr"/>
            <a:endParaRPr lang="en-US" sz="1200" dirty="0">
              <a:ln w="15875">
                <a:noFill/>
              </a:ln>
              <a:effectLst/>
              <a:latin typeface="Doodle Basic"/>
              <a:cs typeface="Doodle Basic"/>
            </a:endParaRPr>
          </a:p>
        </p:txBody>
      </p:sp>
      <p:sp>
        <p:nvSpPr>
          <p:cNvPr id="20" name="TextBox 19"/>
          <p:cNvSpPr txBox="1"/>
          <p:nvPr/>
        </p:nvSpPr>
        <p:spPr>
          <a:xfrm>
            <a:off x="3635890" y="5810919"/>
            <a:ext cx="4007944" cy="307777"/>
          </a:xfrm>
          <a:prstGeom prst="rect">
            <a:avLst/>
          </a:prstGeom>
          <a:noFill/>
        </p:spPr>
        <p:txBody>
          <a:bodyPr wrap="square" rtlCol="0">
            <a:spAutoFit/>
          </a:bodyPr>
          <a:lstStyle/>
          <a:p>
            <a:pPr algn="ctr"/>
            <a:r>
              <a:rPr lang="en-US" sz="1400" dirty="0">
                <a:ln w="15875">
                  <a:noFill/>
                </a:ln>
                <a:latin typeface="Doodle Basic"/>
                <a:cs typeface="Doodle Basic"/>
              </a:rPr>
              <a:t>  </a:t>
            </a:r>
            <a:endParaRPr lang="en-US" sz="1400" dirty="0">
              <a:ln w="15875">
                <a:noFill/>
              </a:ln>
              <a:effectLst/>
              <a:latin typeface="Doodle Basic"/>
              <a:cs typeface="Doodle Basic"/>
            </a:endParaRPr>
          </a:p>
        </p:txBody>
      </p:sp>
      <p:sp>
        <p:nvSpPr>
          <p:cNvPr id="21" name="TextBox 20"/>
          <p:cNvSpPr txBox="1"/>
          <p:nvPr/>
        </p:nvSpPr>
        <p:spPr>
          <a:xfrm>
            <a:off x="3764108" y="6908800"/>
            <a:ext cx="3842248" cy="1384995"/>
          </a:xfrm>
          <a:prstGeom prst="rect">
            <a:avLst/>
          </a:prstGeom>
          <a:noFill/>
        </p:spPr>
        <p:txBody>
          <a:bodyPr wrap="square" rtlCol="0">
            <a:spAutoFit/>
          </a:bodyPr>
          <a:lstStyle/>
          <a:p>
            <a:pPr algn="ctr"/>
            <a:r>
              <a:rPr lang="en-US" sz="1400" dirty="0">
                <a:ln w="15875">
                  <a:noFill/>
                </a:ln>
                <a:latin typeface="Doodle Basic"/>
                <a:cs typeface="Doodle Basic"/>
              </a:rPr>
              <a:t>                   This week’s math lessons went  </a:t>
            </a:r>
          </a:p>
          <a:p>
            <a:pPr algn="ctr"/>
            <a:r>
              <a:rPr lang="en-US" sz="1400" dirty="0">
                <a:ln w="15875">
                  <a:noFill/>
                </a:ln>
                <a:latin typeface="Doodle Basic"/>
                <a:cs typeface="Doodle Basic"/>
              </a:rPr>
              <a:t>                       into linking subtraction with the addition problems we have been doing.  We’ve been exploring the relationships between addition and subtraction, and working on strategies to solve subtraction problems. </a:t>
            </a:r>
            <a:endParaRPr lang="en-US" sz="1400" dirty="0">
              <a:ln w="15875">
                <a:noFill/>
              </a:ln>
              <a:effectLst/>
              <a:latin typeface="Doodle Basic"/>
              <a:cs typeface="Doodle Basic"/>
            </a:endParaRPr>
          </a:p>
        </p:txBody>
      </p:sp>
      <p:sp>
        <p:nvSpPr>
          <p:cNvPr id="22" name="TextBox 21"/>
          <p:cNvSpPr txBox="1"/>
          <p:nvPr/>
        </p:nvSpPr>
        <p:spPr>
          <a:xfrm>
            <a:off x="3635890" y="8315190"/>
            <a:ext cx="4136163" cy="1538883"/>
          </a:xfrm>
          <a:prstGeom prst="rect">
            <a:avLst/>
          </a:prstGeom>
          <a:noFill/>
        </p:spPr>
        <p:txBody>
          <a:bodyPr wrap="square" rtlCol="0">
            <a:spAutoFit/>
          </a:bodyPr>
          <a:lstStyle/>
          <a:p>
            <a:pPr algn="ctr"/>
            <a:r>
              <a:rPr lang="en-US" sz="1800" b="1" dirty="0">
                <a:ln w="15875">
                  <a:noFill/>
                </a:ln>
                <a:effectLst>
                  <a:outerShdw blurRad="38100" dist="38100" dir="2700000" algn="tl">
                    <a:srgbClr val="000000">
                      <a:alpha val="43137"/>
                    </a:srgbClr>
                  </a:outerShdw>
                </a:effectLst>
                <a:latin typeface="Doodle Basic"/>
                <a:cs typeface="Doodle Basic"/>
              </a:rPr>
              <a:t>Math Questions to ask your child:</a:t>
            </a:r>
          </a:p>
          <a:p>
            <a:pPr algn="ctr"/>
            <a:r>
              <a:rPr lang="en-US" sz="1400" dirty="0">
                <a:ln w="15875">
                  <a:noFill/>
                </a:ln>
                <a:latin typeface="Doodle Basic"/>
                <a:cs typeface="Doodle Basic"/>
              </a:rPr>
              <a:t>*What are some strategies to use when solving subtraction problems? (counting backwards, taking things away, number bonds)</a:t>
            </a:r>
          </a:p>
          <a:p>
            <a:pPr algn="ctr"/>
            <a:r>
              <a:rPr lang="en-US" sz="1400" dirty="0">
                <a:ln w="15875">
                  <a:noFill/>
                </a:ln>
                <a:latin typeface="Doodle Basic"/>
                <a:cs typeface="Doodle Basic"/>
              </a:rPr>
              <a:t>*Can you make 4 equations (2 addition and subtraction) from these numbers:  3,5,8?  </a:t>
            </a:r>
            <a:r>
              <a:rPr lang="en-US" dirty="0">
                <a:ln w="15875">
                  <a:noFill/>
                </a:ln>
                <a:effectLst/>
                <a:latin typeface="Doodle Basic"/>
                <a:cs typeface="Doodle Basic"/>
              </a:rPr>
              <a:t> </a:t>
            </a:r>
          </a:p>
        </p:txBody>
      </p:sp>
      <p:sp>
        <p:nvSpPr>
          <p:cNvPr id="42" name="TextBox 41"/>
          <p:cNvSpPr txBox="1"/>
          <p:nvPr/>
        </p:nvSpPr>
        <p:spPr>
          <a:xfrm>
            <a:off x="-1" y="6480877"/>
            <a:ext cx="3385447" cy="1569660"/>
          </a:xfrm>
          <a:prstGeom prst="rect">
            <a:avLst/>
          </a:prstGeom>
          <a:noFill/>
        </p:spPr>
        <p:txBody>
          <a:bodyPr wrap="square" rtlCol="0">
            <a:spAutoFit/>
          </a:bodyPr>
          <a:lstStyle/>
          <a:p>
            <a:pPr algn="ctr"/>
            <a:r>
              <a:rPr lang="en-US" sz="1200" dirty="0">
                <a:ln w="15875">
                  <a:noFill/>
                </a:ln>
                <a:latin typeface="Doodle Basic"/>
                <a:cs typeface="Doodle Basic"/>
              </a:rPr>
              <a:t>  </a:t>
            </a:r>
            <a:r>
              <a:rPr lang="en-US" sz="1200" dirty="0">
                <a:ln w="15875">
                  <a:noFill/>
                </a:ln>
                <a:effectLst/>
                <a:latin typeface="Doodle Basic"/>
                <a:cs typeface="Doodle Basic"/>
              </a:rPr>
              <a:t>*</a:t>
            </a:r>
            <a:r>
              <a:rPr lang="en-US" sz="1200" dirty="0">
                <a:ln w="15875">
                  <a:noFill/>
                </a:ln>
                <a:latin typeface="Doodle Basic"/>
                <a:cs typeface="Doodle Basic"/>
              </a:rPr>
              <a:t>What is your favorite strategy for solving hard words when you are reading?</a:t>
            </a:r>
          </a:p>
          <a:p>
            <a:pPr algn="ctr"/>
            <a:r>
              <a:rPr lang="en-US" sz="1200" dirty="0">
                <a:ln w="15875">
                  <a:noFill/>
                </a:ln>
                <a:effectLst/>
                <a:latin typeface="Doodle Basic"/>
                <a:cs typeface="Doodle Basic"/>
              </a:rPr>
              <a:t>*Can you tell me the short and long vowel sound of each vowel?  (Each long vowel says its name.)</a:t>
            </a:r>
          </a:p>
          <a:p>
            <a:pPr algn="ctr"/>
            <a:r>
              <a:rPr lang="en-US" sz="1200" dirty="0">
                <a:ln w="15875">
                  <a:noFill/>
                </a:ln>
                <a:latin typeface="Doodle Basic"/>
                <a:cs typeface="Doodle Basic"/>
              </a:rPr>
              <a:t>*What is an open syllable? (ends with a long vowel- </a:t>
            </a:r>
            <a:r>
              <a:rPr lang="en-US" sz="1200" i="1" dirty="0">
                <a:ln w="15875">
                  <a:noFill/>
                </a:ln>
                <a:latin typeface="Doodle Basic"/>
                <a:cs typeface="Doodle Basic"/>
              </a:rPr>
              <a:t>hi, so</a:t>
            </a:r>
            <a:r>
              <a:rPr lang="en-US" sz="1200" dirty="0">
                <a:ln w="15875">
                  <a:noFill/>
                </a:ln>
                <a:latin typeface="Doodle Basic"/>
                <a:cs typeface="Doodle Basic"/>
              </a:rPr>
              <a:t>)</a:t>
            </a:r>
          </a:p>
          <a:p>
            <a:pPr algn="ctr"/>
            <a:r>
              <a:rPr lang="en-US" sz="1200" dirty="0">
                <a:ln w="15875">
                  <a:noFill/>
                </a:ln>
                <a:effectLst/>
                <a:latin typeface="Doodle Basic"/>
                <a:cs typeface="Doodle Basic"/>
              </a:rPr>
              <a:t>*What is a closed syllable? (ends with a consonant- </a:t>
            </a:r>
            <a:r>
              <a:rPr lang="en-US" sz="1200" i="1" dirty="0">
                <a:ln w="15875">
                  <a:noFill/>
                </a:ln>
                <a:effectLst/>
                <a:latin typeface="Doodle Basic"/>
                <a:cs typeface="Doodle Basic"/>
              </a:rPr>
              <a:t>pop, jet)</a:t>
            </a:r>
            <a:endParaRPr lang="en-US" sz="1200" dirty="0">
              <a:ln w="15875">
                <a:noFill/>
              </a:ln>
              <a:effectLst/>
              <a:latin typeface="Doodle Basic"/>
              <a:cs typeface="Doodle Basic"/>
            </a:endParaRPr>
          </a:p>
        </p:txBody>
      </p:sp>
      <p:sp>
        <p:nvSpPr>
          <p:cNvPr id="43" name="TextBox 42"/>
          <p:cNvSpPr txBox="1"/>
          <p:nvPr/>
        </p:nvSpPr>
        <p:spPr>
          <a:xfrm>
            <a:off x="237067" y="4796093"/>
            <a:ext cx="3132666" cy="246221"/>
          </a:xfrm>
          <a:prstGeom prst="rect">
            <a:avLst/>
          </a:prstGeom>
          <a:noFill/>
        </p:spPr>
        <p:txBody>
          <a:bodyPr wrap="square" rtlCol="0">
            <a:spAutoFit/>
          </a:bodyPr>
          <a:lstStyle/>
          <a:p>
            <a:pPr algn="ctr"/>
            <a:endParaRPr lang="en-US" sz="1000" dirty="0"/>
          </a:p>
        </p:txBody>
      </p:sp>
      <p:sp>
        <p:nvSpPr>
          <p:cNvPr id="44" name="TextBox 43"/>
          <p:cNvSpPr txBox="1"/>
          <p:nvPr/>
        </p:nvSpPr>
        <p:spPr>
          <a:xfrm>
            <a:off x="252781" y="3900085"/>
            <a:ext cx="3132666" cy="400110"/>
          </a:xfrm>
          <a:prstGeom prst="rect">
            <a:avLst/>
          </a:prstGeom>
          <a:noFill/>
        </p:spPr>
        <p:txBody>
          <a:bodyPr wrap="square" rtlCol="0">
            <a:spAutoFit/>
          </a:bodyPr>
          <a:lstStyle/>
          <a:p>
            <a:pPr algn="ctr"/>
            <a:r>
              <a:rPr lang="en-US" dirty="0" err="1">
                <a:ln w="15875">
                  <a:noFill/>
                </a:ln>
                <a:latin typeface="Doodle Basic"/>
                <a:cs typeface="Doodle Basic"/>
              </a:rPr>
              <a:t>Tedd</a:t>
            </a:r>
            <a:r>
              <a:rPr lang="en-US" dirty="0">
                <a:ln w="15875">
                  <a:noFill/>
                </a:ln>
                <a:latin typeface="Doodle Basic"/>
                <a:cs typeface="Doodle Basic"/>
              </a:rPr>
              <a:t> Arnold</a:t>
            </a:r>
            <a:endParaRPr lang="en-US" dirty="0">
              <a:ln w="15875">
                <a:noFill/>
              </a:ln>
              <a:effectLst/>
              <a:latin typeface="Doodle Basic"/>
              <a:cs typeface="Doodle Basic"/>
            </a:endParaRPr>
          </a:p>
        </p:txBody>
      </p:sp>
      <p:sp>
        <p:nvSpPr>
          <p:cNvPr id="45" name="TextBox 44"/>
          <p:cNvSpPr txBox="1"/>
          <p:nvPr/>
        </p:nvSpPr>
        <p:spPr>
          <a:xfrm>
            <a:off x="6086866" y="9781401"/>
            <a:ext cx="2857500" cy="276999"/>
          </a:xfrm>
          <a:prstGeom prst="rect">
            <a:avLst/>
          </a:prstGeom>
          <a:noFill/>
        </p:spPr>
        <p:txBody>
          <a:bodyPr wrap="square" rtlCol="0">
            <a:spAutoFit/>
          </a:bodyPr>
          <a:lstStyle/>
          <a:p>
            <a:endParaRPr lang="en-US" sz="1200" dirty="0">
              <a:latin typeface="Doodle Basic"/>
              <a:cs typeface="Doodle Basic"/>
            </a:endParaRPr>
          </a:p>
        </p:txBody>
      </p:sp>
      <p:sp>
        <p:nvSpPr>
          <p:cNvPr id="2" name="TextBox 1">
            <a:extLst>
              <a:ext uri="{FF2B5EF4-FFF2-40B4-BE49-F238E27FC236}">
                <a16:creationId xmlns:a16="http://schemas.microsoft.com/office/drawing/2014/main" id="{A29DE307-BB94-4084-8850-B15434E006C3}"/>
              </a:ext>
            </a:extLst>
          </p:cNvPr>
          <p:cNvSpPr txBox="1"/>
          <p:nvPr/>
        </p:nvSpPr>
        <p:spPr>
          <a:xfrm>
            <a:off x="224919" y="4778122"/>
            <a:ext cx="3079473" cy="1200329"/>
          </a:xfrm>
          <a:prstGeom prst="rect">
            <a:avLst/>
          </a:prstGeom>
          <a:noFill/>
        </p:spPr>
        <p:txBody>
          <a:bodyPr wrap="square" rtlCol="0">
            <a:spAutoFit/>
          </a:bodyPr>
          <a:lstStyle/>
          <a:p>
            <a:pPr algn="ctr"/>
            <a:r>
              <a:rPr lang="en-US" sz="1200" dirty="0"/>
              <a:t>Miranda D. has been our Big Cheese this week.  Miranda has two older brothers and they always make her laugh.  She likes math, reading, and art.  When she grows up, Miranda wants to be a teacher.  What a wonderful one she will make some day!</a:t>
            </a:r>
          </a:p>
        </p:txBody>
      </p:sp>
      <p:sp>
        <p:nvSpPr>
          <p:cNvPr id="3" name="TextBox 2">
            <a:extLst>
              <a:ext uri="{FF2B5EF4-FFF2-40B4-BE49-F238E27FC236}">
                <a16:creationId xmlns:a16="http://schemas.microsoft.com/office/drawing/2014/main" id="{D61E2B16-7C97-4281-960D-B19AC9833111}"/>
              </a:ext>
            </a:extLst>
          </p:cNvPr>
          <p:cNvSpPr txBox="1"/>
          <p:nvPr/>
        </p:nvSpPr>
        <p:spPr>
          <a:xfrm>
            <a:off x="3699999" y="4320633"/>
            <a:ext cx="4007944" cy="1107996"/>
          </a:xfrm>
          <a:prstGeom prst="rect">
            <a:avLst/>
          </a:prstGeom>
          <a:noFill/>
        </p:spPr>
        <p:txBody>
          <a:bodyPr wrap="square" rtlCol="0">
            <a:spAutoFit/>
          </a:bodyPr>
          <a:lstStyle/>
          <a:p>
            <a:r>
              <a:rPr lang="en-US" sz="1100" dirty="0"/>
              <a:t>We have been talking and practicing different strategies for solving unknown words when reading.  Some that we have focused on include:  looking at the picture, sounding out the whole word,  getting a “running start”, double checking to make sure the word looks and sounds right, and flipping the vowel sound (trying the word with a short and a long vowel sound).  </a:t>
            </a:r>
          </a:p>
        </p:txBody>
      </p:sp>
      <p:sp>
        <p:nvSpPr>
          <p:cNvPr id="9" name="TextBox 8">
            <a:extLst>
              <a:ext uri="{FF2B5EF4-FFF2-40B4-BE49-F238E27FC236}">
                <a16:creationId xmlns:a16="http://schemas.microsoft.com/office/drawing/2014/main" id="{1C3A6742-7D3F-4ECB-A7FE-A41643824042}"/>
              </a:ext>
            </a:extLst>
          </p:cNvPr>
          <p:cNvSpPr txBox="1"/>
          <p:nvPr/>
        </p:nvSpPr>
        <p:spPr>
          <a:xfrm>
            <a:off x="3764108" y="5778509"/>
            <a:ext cx="3842248" cy="1107996"/>
          </a:xfrm>
          <a:prstGeom prst="rect">
            <a:avLst/>
          </a:prstGeom>
          <a:noFill/>
        </p:spPr>
        <p:txBody>
          <a:bodyPr wrap="square" rtlCol="0">
            <a:spAutoFit/>
          </a:bodyPr>
          <a:lstStyle/>
          <a:p>
            <a:r>
              <a:rPr lang="en-US" sz="1100" dirty="0"/>
              <a:t>We did not do a formal writing topic this week due to all our other activities.  However, we did participate in the Cardboard Challenge with our 5</a:t>
            </a:r>
            <a:r>
              <a:rPr lang="en-US" sz="1100" baseline="30000" dirty="0"/>
              <a:t>th</a:t>
            </a:r>
            <a:r>
              <a:rPr lang="en-US" sz="1100" dirty="0"/>
              <a:t> grade buddies.  After watching the You Tube video entitled “Caine’s Arcade”, we worked with our buddies to design and build a cardboard arcade game.  Be sure to ask your child all about their game.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345</TotalTime>
  <Words>531</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Doodle Basic</vt:lpstr>
      <vt:lpstr>Homegrown Doodle Font</vt:lpstr>
      <vt:lpstr>Janda Curlygirl Pop</vt:lpstr>
      <vt:lpstr>KG Seven Sixteen</vt:lpstr>
      <vt:lpstr>KG Sweet N Sassy</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 Oakes</dc:creator>
  <cp:lastModifiedBy>Neilander, Melinda</cp:lastModifiedBy>
  <cp:revision>23</cp:revision>
  <cp:lastPrinted>2018-10-01T22:37:16Z</cp:lastPrinted>
  <dcterms:created xsi:type="dcterms:W3CDTF">2012-10-13T01:07:10Z</dcterms:created>
  <dcterms:modified xsi:type="dcterms:W3CDTF">2019-09-30T23:17:09Z</dcterms:modified>
</cp:coreProperties>
</file>